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5" r:id="rId4"/>
    <p:sldId id="261" r:id="rId5"/>
    <p:sldId id="262" r:id="rId6"/>
    <p:sldId id="266" r:id="rId7"/>
    <p:sldId id="267" r:id="rId8"/>
    <p:sldId id="268" r:id="rId9"/>
    <p:sldId id="269" r:id="rId10"/>
    <p:sldId id="270" r:id="rId11"/>
    <p:sldId id="278" r:id="rId12"/>
    <p:sldId id="279" r:id="rId13"/>
    <p:sldId id="280" r:id="rId14"/>
    <p:sldId id="281" r:id="rId15"/>
    <p:sldId id="282" r:id="rId16"/>
    <p:sldId id="283" r:id="rId17"/>
    <p:sldId id="271" r:id="rId18"/>
    <p:sldId id="272" r:id="rId19"/>
    <p:sldId id="273" r:id="rId20"/>
    <p:sldId id="274" r:id="rId21"/>
    <p:sldId id="275" r:id="rId22"/>
    <p:sldId id="276" r:id="rId23"/>
    <p:sldId id="259" r:id="rId24"/>
    <p:sldId id="258" r:id="rId25"/>
    <p:sldId id="263" r:id="rId26"/>
    <p:sldId id="264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784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1F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28"/>
    <p:restoredTop sz="94674"/>
  </p:normalViewPr>
  <p:slideViewPr>
    <p:cSldViewPr>
      <p:cViewPr varScale="1">
        <p:scale>
          <a:sx n="124" d="100"/>
          <a:sy n="124" d="100"/>
        </p:scale>
        <p:origin x="-368" y="-104"/>
      </p:cViewPr>
      <p:guideLst>
        <p:guide orient="horz" pos="1620"/>
        <p:guide pos="278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3095264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14400" y="3867150"/>
            <a:ext cx="7239000" cy="533400"/>
          </a:xfrm>
          <a:prstGeom prst="rect">
            <a:avLst/>
          </a:prstGeom>
        </p:spPr>
        <p:txBody>
          <a:bodyPr vert="horz"/>
          <a:lstStyle>
            <a:lvl1pPr marL="0" indent="0" algn="ctr">
              <a:buFontTx/>
              <a:buNone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3314700"/>
            <a:ext cx="8229600" cy="857250"/>
          </a:xfrm>
          <a:prstGeom prst="rect">
            <a:avLst/>
          </a:prstGeom>
        </p:spPr>
        <p:txBody>
          <a:bodyPr vert="horz"/>
          <a:lstStyle>
            <a:lvl1pPr>
              <a:defRPr sz="32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Template_powerpoint1a.psd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" y="0"/>
            <a:ext cx="9144000" cy="69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09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 / Sub-section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>
            <a:spLocks noGrp="1"/>
          </p:cNvSpPr>
          <p:nvPr>
            <p:ph type="title"/>
          </p:nvPr>
        </p:nvSpPr>
        <p:spPr>
          <a:xfrm>
            <a:off x="457200" y="1200150"/>
            <a:ext cx="8229600" cy="2743200"/>
          </a:xfrm>
          <a:prstGeom prst="rect">
            <a:avLst/>
          </a:prstGeom>
        </p:spPr>
        <p:txBody>
          <a:bodyPr vert="horz" anchor="ctr" anchorCtr="0"/>
          <a:lstStyle>
            <a:lvl1pPr algn="ctr">
              <a:defRPr sz="32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6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62000" y="1200150"/>
            <a:ext cx="7620000" cy="35052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533400" y="438150"/>
            <a:ext cx="7848600" cy="6858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>
                <a:solidFill>
                  <a:srgbClr val="DB1F25"/>
                </a:solidFill>
                <a:latin typeface="Courier" charset="0"/>
                <a:ea typeface="Courier" charset="0"/>
                <a:cs typeface="Courier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609600" y="1123950"/>
            <a:ext cx="7924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3149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29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495800" cy="51435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48200" y="0"/>
            <a:ext cx="4495800" cy="249555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648200" y="2647950"/>
            <a:ext cx="4495800" cy="249555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142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361950"/>
            <a:ext cx="9144000" cy="3352800"/>
          </a:xfrm>
          <a:prstGeom prst="rect">
            <a:avLst/>
          </a:prstGeom>
        </p:spPr>
        <p:txBody>
          <a:bodyPr vert="horz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75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69455" y="156556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175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2" r:id="rId6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Relationship Id="rId3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emf"/><Relationship Id="rId5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livability.com/top-10/top-10-downtowns-2012" TargetMode="External"/><Relationship Id="rId4" Type="http://schemas.openxmlformats.org/officeDocument/2006/relationships/hyperlink" Target="http://www.dailyfinance.com/on/america-healthiest-small-cities/" TargetMode="External"/><Relationship Id="rId5" Type="http://schemas.openxmlformats.org/officeDocument/2006/relationships/hyperlink" Target="http://www.forbes.com/pictures/mli45ejmjg/best-places-6-lincoln-neb/" TargetMode="External"/><Relationship Id="rId6" Type="http://schemas.openxmlformats.org/officeDocument/2006/relationships/hyperlink" Target="https://www.aier.org/sites/default/files/Files/Documents/Standard/AIER_2015_CDI_brochure.pdf" TargetMode="External"/><Relationship Id="rId7" Type="http://schemas.openxmlformats.org/officeDocument/2006/relationships/hyperlink" Target="http://realestate.yahoo.com/promo/americas-safest-cities-2011.html" TargetMode="External"/><Relationship Id="rId8" Type="http://schemas.openxmlformats.org/officeDocument/2006/relationships/hyperlink" Target="http://www.bikeleague.org/programs/bicyclefriendlyamerica/communities/" TargetMode="External"/><Relationship Id="rId9" Type="http://schemas.openxmlformats.org/officeDocument/2006/relationships/hyperlink" Target="http://www.thedailybeast.com/galleries/2013/08/19/america-s-thriving-cities-from-seattle-to-boston.html%23f6e3137c-8044-4d31-a28d-afd2b87558b5" TargetMode="External"/><Relationship Id="rId10" Type="http://schemas.openxmlformats.org/officeDocument/2006/relationships/image" Target="../media/image26.jpg"/><Relationship Id="rId11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gallup.com/poll/161483/lincoln-neb-bests-cities-wellbeing-2012.aspx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jpeg"/><Relationship Id="rId3" Type="http://schemas.openxmlformats.org/officeDocument/2006/relationships/hyperlink" Target="http://cse.unl.edu/graduate-application-proces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mtClean="0"/>
              <a:t>Department of Computer Science and Engineering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GraduatE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92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2000" y="1428750"/>
            <a:ext cx="3657600" cy="28194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The June &amp; Paul </a:t>
            </a:r>
            <a:r>
              <a:rPr lang="en-US" dirty="0" err="1" smtClean="0"/>
              <a:t>Schorr</a:t>
            </a:r>
            <a:r>
              <a:rPr lang="en-US" dirty="0" smtClean="0"/>
              <a:t> III center for Computer Science and Engineering Research houses the majority of the Systems faculty, their research labs, graduate assistants, and some administrative staff</a:t>
            </a:r>
          </a:p>
          <a:p>
            <a:r>
              <a:rPr lang="en-US" dirty="0" smtClean="0"/>
              <a:t>It also houses the Holland Computing Center which has the fastest computing resources in the state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Facilities– </a:t>
            </a:r>
            <a:endParaRPr lang="en-US" sz="4400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3400" y="600730"/>
            <a:ext cx="4648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June &amp; Paul </a:t>
            </a:r>
            <a:r>
              <a:rPr lang="en-US" sz="1400" dirty="0" err="1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Schorr</a:t>
            </a:r>
            <a:r>
              <a:rPr lang="en-US" sz="1400" dirty="0">
                <a:solidFill>
                  <a:srgbClr val="0070C0"/>
                </a:solidFill>
                <a:latin typeface="Courier" charset="0"/>
                <a:ea typeface="Courier" charset="0"/>
                <a:cs typeface="Courier" charset="0"/>
              </a:rPr>
              <a:t> III Center for Computer Science and Engineering Research</a:t>
            </a:r>
            <a:endParaRPr lang="en-US" sz="1400" dirty="0">
              <a:latin typeface="Courier" charset="0"/>
              <a:ea typeface="Courier" charset="0"/>
              <a:cs typeface="Courier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291831"/>
            <a:ext cx="3276600" cy="28297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62000" y="4171950"/>
            <a:ext cx="3429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The June and Paul </a:t>
            </a:r>
            <a:r>
              <a:rPr lang="en-US" sz="900" i="1" dirty="0" err="1"/>
              <a:t>Schorr</a:t>
            </a:r>
            <a:r>
              <a:rPr lang="en-US" sz="900" i="1" dirty="0"/>
              <a:t> III Center for Computer Science and Engineering Research was made possible by a generous donation from Chip </a:t>
            </a:r>
            <a:r>
              <a:rPr lang="en-US" sz="900" i="1" dirty="0" err="1"/>
              <a:t>Schorr</a:t>
            </a:r>
            <a:r>
              <a:rPr lang="en-US" sz="900" i="1" dirty="0"/>
              <a:t> in honor of his parents who are graduates and long-time supporters of the University. </a:t>
            </a:r>
            <a:endParaRPr lang="en-US" sz="900" dirty="0"/>
          </a:p>
          <a:p>
            <a:endParaRPr lang="en-US" sz="9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028950"/>
            <a:ext cx="15240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618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/>
          <p:cNvSpPr>
            <a:spLocks noGrp="1"/>
          </p:cNvSpPr>
          <p:nvPr>
            <p:ph type="body" sz="quarter" idx="10"/>
          </p:nvPr>
        </p:nvSpPr>
        <p:spPr>
          <a:xfrm>
            <a:off x="1524000" y="1123950"/>
            <a:ext cx="7620000" cy="373380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Aerial Robots (UAVs), underwater sensors, sensor </a:t>
            </a:r>
            <a:r>
              <a:rPr lang="en-US" sz="1400" dirty="0" smtClean="0"/>
              <a:t>nets,</a:t>
            </a:r>
            <a:br>
              <a:rPr lang="en-US" sz="1400" dirty="0" smtClean="0"/>
            </a:br>
            <a:r>
              <a:rPr lang="en-US" sz="1400" dirty="0" smtClean="0"/>
              <a:t>human</a:t>
            </a:r>
            <a:r>
              <a:rPr lang="en-US" sz="1400" dirty="0"/>
              <a:t>-Robot </a:t>
            </a:r>
            <a:r>
              <a:rPr lang="en-US" sz="1400" dirty="0" smtClean="0"/>
              <a:t>Interaction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Resource Management for Cluster Computing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Biological and Molecular Communication Networks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Future Internet, optical and wireless networks</a:t>
            </a:r>
            <a:r>
              <a:rPr lang="en-US" sz="1400" dirty="0" smtClean="0"/>
              <a:t>,</a:t>
            </a:r>
            <a:br>
              <a:rPr lang="en-US" sz="1400" dirty="0" smtClean="0"/>
            </a:br>
            <a:r>
              <a:rPr lang="en-US" sz="1400" dirty="0" smtClean="0"/>
              <a:t>network security</a:t>
            </a:r>
            <a:r>
              <a:rPr lang="en-US" sz="1400" dirty="0"/>
              <a:t> </a:t>
            </a:r>
            <a:r>
              <a:rPr lang="en-US" sz="1400" dirty="0" smtClean="0"/>
              <a:t>and telecommunications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Advanced Runtime Systems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Underground Sensor </a:t>
            </a:r>
            <a:r>
              <a:rPr lang="en-US" sz="1400" dirty="0" smtClean="0"/>
              <a:t>Networks, </a:t>
            </a:r>
            <a:r>
              <a:rPr lang="en-US" sz="1400"/>
              <a:t>Track </a:t>
            </a:r>
            <a:r>
              <a:rPr lang="en-US" sz="1400" smtClean="0"/>
              <a:t>Crane </a:t>
            </a:r>
            <a:r>
              <a:rPr lang="en-US" sz="1400" dirty="0"/>
              <a:t>Migration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Hardware, Software, User Experience Security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Transport Protocols for Internet Applications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Cyber Security and Threat </a:t>
            </a:r>
            <a:r>
              <a:rPr lang="en-US" sz="1400" dirty="0" smtClean="0"/>
              <a:t>Intelligence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Large Data Visualization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endParaRPr lang="en-US" sz="1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438150"/>
            <a:ext cx="8610600" cy="685800"/>
          </a:xfrm>
        </p:spPr>
        <p:txBody>
          <a:bodyPr/>
          <a:lstStyle/>
          <a:p>
            <a:r>
              <a:rPr lang="en-US" sz="2800" dirty="0" smtClean="0"/>
              <a:t>Research Opportunities (Systems Area)</a:t>
            </a:r>
            <a:endParaRPr lang="en-US" sz="2800" dirty="0"/>
          </a:p>
        </p:txBody>
      </p:sp>
      <p:pic>
        <p:nvPicPr>
          <p:cNvPr id="37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9506" y="1276350"/>
            <a:ext cx="2763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37" descr="outdoor_sampling_new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1200150"/>
            <a:ext cx="1896771" cy="2819401"/>
          </a:xfrm>
          <a:prstGeom prst="rect">
            <a:avLst/>
          </a:prstGeom>
        </p:spPr>
      </p:pic>
      <p:pic>
        <p:nvPicPr>
          <p:cNvPr id="59" name="Picture 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340" r="25174"/>
          <a:stretch/>
        </p:blipFill>
        <p:spPr bwMode="auto">
          <a:xfrm>
            <a:off x="6705600" y="2800350"/>
            <a:ext cx="2078684" cy="1203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1" descr="Bio-inspired_desig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28045" y="3943350"/>
            <a:ext cx="3515955" cy="9321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33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1750" b="1" dirty="0"/>
              <a:t>Justin Bradley</a:t>
            </a:r>
            <a:r>
              <a:rPr lang="en-US" sz="1750" dirty="0"/>
              <a:t>: Cyber-Physical Systems, </a:t>
            </a:r>
            <a:r>
              <a:rPr lang="en-US" sz="1750" dirty="0" err="1"/>
              <a:t>CubeSats</a:t>
            </a:r>
            <a:r>
              <a:rPr lang="en-US" sz="1750" dirty="0"/>
              <a:t>, aerial robotics</a:t>
            </a:r>
            <a:endParaRPr lang="en-US" sz="1750" b="1" dirty="0"/>
          </a:p>
          <a:p>
            <a:r>
              <a:rPr lang="en-US" sz="1750" b="1" dirty="0"/>
              <a:t>Carrick </a:t>
            </a:r>
            <a:r>
              <a:rPr lang="en-US" sz="1750" b="1" dirty="0" err="1"/>
              <a:t>Detweiler</a:t>
            </a:r>
            <a:r>
              <a:rPr lang="en-US" sz="1750" dirty="0"/>
              <a:t>: Aerial robotics, underwater sensors, field robotics</a:t>
            </a:r>
          </a:p>
          <a:p>
            <a:r>
              <a:rPr lang="en-US" sz="1750" b="1" dirty="0"/>
              <a:t>Brittany Duncan</a:t>
            </a:r>
            <a:r>
              <a:rPr lang="en-US" sz="1750" dirty="0"/>
              <a:t>: Human-Robot Interaction, </a:t>
            </a:r>
            <a:r>
              <a:rPr lang="en-US" sz="1750" dirty="0" err="1"/>
              <a:t>telepresence</a:t>
            </a:r>
            <a:r>
              <a:rPr lang="en-US" sz="1750" dirty="0"/>
              <a:t> robots, aerial robotics</a:t>
            </a:r>
          </a:p>
          <a:p>
            <a:r>
              <a:rPr lang="en-US" sz="1750" b="1" dirty="0"/>
              <a:t>Sebastian </a:t>
            </a:r>
            <a:r>
              <a:rPr lang="en-US" sz="1750" b="1" dirty="0" err="1"/>
              <a:t>Elbaum</a:t>
            </a:r>
            <a:r>
              <a:rPr lang="en-US" sz="1750" dirty="0"/>
              <a:t>: Software Engineering, verification and validation, aerial robotics</a:t>
            </a:r>
            <a:endParaRPr lang="en-US" sz="1750" b="1" dirty="0"/>
          </a:p>
          <a:p>
            <a:r>
              <a:rPr lang="en-US" sz="1750" b="1" dirty="0"/>
              <a:t>Ying Lu</a:t>
            </a:r>
            <a:r>
              <a:rPr lang="en-US" sz="1750" dirty="0"/>
              <a:t>: Real-time systems, autonomic computing, grid computing</a:t>
            </a:r>
          </a:p>
          <a:p>
            <a:r>
              <a:rPr lang="en-US" sz="1750" b="1" dirty="0"/>
              <a:t>Massimiliano Pierobon</a:t>
            </a:r>
            <a:r>
              <a:rPr lang="en-US" sz="1750" dirty="0"/>
              <a:t>: Molecular communication, bio-networks</a:t>
            </a:r>
            <a:endParaRPr lang="en-US" sz="1750" b="1" dirty="0"/>
          </a:p>
          <a:p>
            <a:r>
              <a:rPr lang="en-US" sz="1750" b="1" dirty="0" err="1"/>
              <a:t>Byrav</a:t>
            </a:r>
            <a:r>
              <a:rPr lang="en-US" sz="1750" b="1" dirty="0"/>
              <a:t> Ramamurthy</a:t>
            </a:r>
            <a:r>
              <a:rPr lang="en-US" sz="1750" dirty="0"/>
              <a:t>: Optical, peer-to-peer, multimedia streaming, net security</a:t>
            </a:r>
          </a:p>
          <a:p>
            <a:r>
              <a:rPr lang="en-US" sz="1750" b="1" dirty="0"/>
              <a:t>Witty </a:t>
            </a:r>
            <a:r>
              <a:rPr lang="en-US" sz="1750" b="1" dirty="0" err="1"/>
              <a:t>Srisa</a:t>
            </a:r>
            <a:r>
              <a:rPr lang="en-US" sz="1750" b="1" dirty="0"/>
              <a:t>-an</a:t>
            </a:r>
            <a:r>
              <a:rPr lang="en-US" sz="1750" dirty="0"/>
              <a:t>: Memory management, OO systems, virtual machines</a:t>
            </a:r>
          </a:p>
          <a:p>
            <a:r>
              <a:rPr lang="en-US" sz="1750" b="1" dirty="0"/>
              <a:t>David Swanson</a:t>
            </a:r>
            <a:r>
              <a:rPr lang="en-US" sz="1750" dirty="0"/>
              <a:t>: Scientific computing, cluster, molecular dynamics, </a:t>
            </a:r>
            <a:r>
              <a:rPr lang="en-US" sz="1750" dirty="0" err="1"/>
              <a:t>monte</a:t>
            </a:r>
            <a:r>
              <a:rPr lang="en-US" sz="1750" dirty="0"/>
              <a:t> </a:t>
            </a:r>
            <a:r>
              <a:rPr lang="en-US" sz="1750" dirty="0" err="1"/>
              <a:t>carlo</a:t>
            </a:r>
            <a:endParaRPr lang="en-US" sz="1750" dirty="0"/>
          </a:p>
          <a:p>
            <a:r>
              <a:rPr lang="en-US" sz="1750" b="1" dirty="0"/>
              <a:t>Mehmet Can </a:t>
            </a:r>
            <a:r>
              <a:rPr lang="en-US" sz="1750" b="1" dirty="0" err="1"/>
              <a:t>Vuran</a:t>
            </a:r>
            <a:r>
              <a:rPr lang="en-US" sz="1750" dirty="0"/>
              <a:t>: Wireless sensor nets, cognitive radio nets, underground sensors</a:t>
            </a:r>
          </a:p>
          <a:p>
            <a:r>
              <a:rPr lang="en-US" sz="1750" b="1" dirty="0"/>
              <a:t>Sheng Wei</a:t>
            </a:r>
            <a:r>
              <a:rPr lang="en-US" sz="1750" dirty="0"/>
              <a:t>: Hardware security, Hardware Secure Experience Lab (HWSEL)</a:t>
            </a:r>
            <a:endParaRPr lang="en-US" sz="1750" b="1" dirty="0"/>
          </a:p>
          <a:p>
            <a:r>
              <a:rPr lang="en-US" sz="1750" b="1" dirty="0" err="1"/>
              <a:t>Lisong</a:t>
            </a:r>
            <a:r>
              <a:rPr lang="en-US" sz="1750" b="1" dirty="0"/>
              <a:t> </a:t>
            </a:r>
            <a:r>
              <a:rPr lang="en-US" sz="1750" b="1" dirty="0" err="1"/>
              <a:t>Xu</a:t>
            </a:r>
            <a:r>
              <a:rPr lang="en-US" sz="1750" dirty="0"/>
              <a:t>: Networking protocols and architectures</a:t>
            </a:r>
          </a:p>
          <a:p>
            <a:r>
              <a:rPr lang="en-US" sz="1750" b="1" dirty="0" err="1"/>
              <a:t>Qiben</a:t>
            </a:r>
            <a:r>
              <a:rPr lang="en-US" sz="1750" b="1" dirty="0"/>
              <a:t> Yan</a:t>
            </a:r>
            <a:r>
              <a:rPr lang="en-US" sz="1750" dirty="0"/>
              <a:t>: Wireless network security, malware detection, data-driven secure networks, THINK lab</a:t>
            </a:r>
            <a:endParaRPr lang="en-US" sz="1750" b="1" dirty="0"/>
          </a:p>
          <a:p>
            <a:r>
              <a:rPr lang="en-US" sz="1750" b="1" dirty="0" err="1"/>
              <a:t>Hongfeng</a:t>
            </a:r>
            <a:r>
              <a:rPr lang="en-US" sz="1750" b="1" dirty="0"/>
              <a:t> Yu</a:t>
            </a:r>
            <a:r>
              <a:rPr lang="en-US" sz="1750" dirty="0"/>
              <a:t>: </a:t>
            </a:r>
            <a:r>
              <a:rPr lang="en-US" sz="1750" dirty="0">
                <a:solidFill>
                  <a:srgbClr val="000000"/>
                </a:solidFill>
              </a:rPr>
              <a:t>Data analysis, visualization, high-</a:t>
            </a:r>
            <a:r>
              <a:rPr lang="en-US" sz="1750" dirty="0" err="1">
                <a:solidFill>
                  <a:srgbClr val="000000"/>
                </a:solidFill>
              </a:rPr>
              <a:t>perf</a:t>
            </a:r>
            <a:r>
              <a:rPr lang="en-US" sz="1750" dirty="0">
                <a:solidFill>
                  <a:srgbClr val="000000"/>
                </a:solidFill>
              </a:rPr>
              <a:t> computing, user interfaces</a:t>
            </a:r>
            <a:endParaRPr lang="en-US" sz="17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Systems Faculty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909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/>
          <p:cNvSpPr>
            <a:spLocks noGrp="1"/>
          </p:cNvSpPr>
          <p:nvPr>
            <p:ph type="body" sz="quarter" idx="10"/>
          </p:nvPr>
        </p:nvSpPr>
        <p:spPr>
          <a:xfrm>
            <a:off x="1371600" y="1123950"/>
            <a:ext cx="5029200" cy="3733800"/>
          </a:xfrm>
        </p:spPr>
        <p:txBody>
          <a:bodyPr>
            <a:normAutofit lnSpcReduction="10000"/>
          </a:bodyPr>
          <a:lstStyle/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Image understanding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Data mining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Big data analysis</a:t>
            </a:r>
            <a:r>
              <a:rPr lang="en-US" sz="1400" dirty="0"/>
              <a:t> </a:t>
            </a:r>
            <a:r>
              <a:rPr lang="en-US" sz="1400" dirty="0" smtClean="0"/>
              <a:t>and visualization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Abstraction, reformulation, and approximation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Constrained reasoning and constraint satisfaction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Machine learning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Bioinformatics, Biomedical informatics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err="1" smtClean="0"/>
              <a:t>Multiagent</a:t>
            </a:r>
            <a:r>
              <a:rPr lang="en-US" sz="1400" dirty="0" smtClean="0"/>
              <a:t> systems: team formation, active sensing, intelligent agents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Computer science education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Image processing from chromatography and mass spectrometry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438150"/>
            <a:ext cx="8610600" cy="685800"/>
          </a:xfrm>
        </p:spPr>
        <p:txBody>
          <a:bodyPr/>
          <a:lstStyle/>
          <a:p>
            <a:r>
              <a:rPr lang="en-US" sz="3200" dirty="0" smtClean="0"/>
              <a:t>Research Opportunities (IAF Area)</a:t>
            </a:r>
            <a:endParaRPr lang="en-US" sz="3200" dirty="0"/>
          </a:p>
        </p:txBody>
      </p:sp>
      <p:pic>
        <p:nvPicPr>
          <p:cNvPr id="8" name="Picture 2" descr="http://www.cs.ucdavis.edu/%7Ema/images/science_cover_sm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26" y="2990850"/>
            <a:ext cx="1152432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152400" y="1200150"/>
            <a:ext cx="1579472" cy="1432239"/>
            <a:chOff x="413423" y="4552468"/>
            <a:chExt cx="1579472" cy="1432239"/>
          </a:xfrm>
        </p:grpSpPr>
        <p:pic>
          <p:nvPicPr>
            <p:cNvPr id="10" name="Picture 23" descr="https://encrypted-tbn3.gstatic.com/images?q=tbn:ANd9GcTnd7n_j2-EyVnOkoNqo0wvYbJMryL-LC0Nofx17v3Cx1DQuJVY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423" y="4552468"/>
              <a:ext cx="1579472" cy="1432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5" descr="https://encrypted-tbn0.gstatic.com/images?q=tbn:ANd9GcTDYKswjnuKkKzSGUKrMYpCt6u3Nz8hkrjYrLgNO7HfAB-66pkIgA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61" y="5791200"/>
              <a:ext cx="459376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NoBG-constraint_horizontal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54119" y="2624963"/>
            <a:ext cx="2743200" cy="1828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582" y="1280061"/>
            <a:ext cx="2908818" cy="125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750" b="1" dirty="0" smtClean="0"/>
              <a:t>Ashok </a:t>
            </a:r>
            <a:r>
              <a:rPr lang="en-US" sz="1750" b="1" dirty="0" err="1" smtClean="0"/>
              <a:t>Samal</a:t>
            </a:r>
            <a:r>
              <a:rPr lang="en-US" sz="1750" dirty="0" smtClean="0"/>
              <a:t>: image understanding, spatial data mining</a:t>
            </a:r>
          </a:p>
          <a:p>
            <a:r>
              <a:rPr lang="en-US" sz="1750" b="1" dirty="0" err="1" smtClean="0"/>
              <a:t>Hongfeng</a:t>
            </a:r>
            <a:r>
              <a:rPr lang="en-US" sz="1750" b="1" dirty="0" smtClean="0"/>
              <a:t> Yu:</a:t>
            </a:r>
            <a:r>
              <a:rPr lang="en-US" sz="1750" dirty="0" smtClean="0"/>
              <a:t> large data analysis and visualization, user interfaces and interaction, and computer graphics</a:t>
            </a:r>
          </a:p>
          <a:p>
            <a:r>
              <a:rPr lang="en-US" sz="1750" b="1" dirty="0" err="1" smtClean="0"/>
              <a:t>Berthe</a:t>
            </a:r>
            <a:r>
              <a:rPr lang="en-US" sz="1750" b="1" dirty="0" smtClean="0"/>
              <a:t> </a:t>
            </a:r>
            <a:r>
              <a:rPr lang="en-US" sz="1750" b="1" dirty="0" err="1" smtClean="0"/>
              <a:t>Choueiry</a:t>
            </a:r>
            <a:r>
              <a:rPr lang="en-US" sz="1750" b="1" dirty="0" smtClean="0"/>
              <a:t>: </a:t>
            </a:r>
            <a:r>
              <a:rPr lang="en-US" sz="1750" dirty="0" smtClean="0"/>
              <a:t>dynamic symmetry detection and exploitation, scheduling and resource allocation, constraint processing and satisfaction</a:t>
            </a:r>
          </a:p>
          <a:p>
            <a:r>
              <a:rPr lang="en-US" sz="1750" b="1" dirty="0" smtClean="0"/>
              <a:t>Stephen Scott: </a:t>
            </a:r>
            <a:r>
              <a:rPr lang="en-US" sz="1750" dirty="0" smtClean="0"/>
              <a:t>machine learning, bioinformatics</a:t>
            </a:r>
          </a:p>
          <a:p>
            <a:r>
              <a:rPr lang="en-US" sz="1750" b="1" dirty="0" smtClean="0"/>
              <a:t>Juan Cui:</a:t>
            </a:r>
            <a:r>
              <a:rPr lang="en-US" sz="1750" dirty="0" smtClean="0"/>
              <a:t> biomedical informatics, machine learning and data mining algorithms</a:t>
            </a:r>
          </a:p>
          <a:p>
            <a:r>
              <a:rPr lang="en-US" sz="1750" b="1" dirty="0" err="1" smtClean="0"/>
              <a:t>Leen-Kiat</a:t>
            </a:r>
            <a:r>
              <a:rPr lang="en-US" sz="1750" b="1" dirty="0" smtClean="0"/>
              <a:t> </a:t>
            </a:r>
            <a:r>
              <a:rPr lang="en-US" sz="1750" b="1" dirty="0" err="1" smtClean="0"/>
              <a:t>Soh</a:t>
            </a:r>
            <a:r>
              <a:rPr lang="en-US" sz="1750" b="1" dirty="0" smtClean="0"/>
              <a:t>:</a:t>
            </a:r>
            <a:r>
              <a:rPr lang="en-US" sz="1750" dirty="0" smtClean="0"/>
              <a:t> </a:t>
            </a:r>
            <a:r>
              <a:rPr lang="en-US" sz="1750" dirty="0" err="1" smtClean="0"/>
              <a:t>multiagent</a:t>
            </a:r>
            <a:r>
              <a:rPr lang="en-US" sz="1750" dirty="0" smtClean="0"/>
              <a:t> systems, computer science education, survey informatics</a:t>
            </a:r>
          </a:p>
          <a:p>
            <a:r>
              <a:rPr lang="en-US" sz="1750" b="1" dirty="0" smtClean="0"/>
              <a:t>Stephen </a:t>
            </a:r>
            <a:r>
              <a:rPr lang="en-US" sz="1750" b="1" dirty="0" err="1" smtClean="0"/>
              <a:t>Reichenbach</a:t>
            </a:r>
            <a:r>
              <a:rPr lang="en-US" sz="1750" b="1" dirty="0" smtClean="0"/>
              <a:t>:</a:t>
            </a:r>
            <a:r>
              <a:rPr lang="en-US" sz="1750" dirty="0" smtClean="0"/>
              <a:t> image processing and analysis from chromatography and mass spectrometry</a:t>
            </a:r>
            <a:endParaRPr lang="en-US" sz="1750" b="1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IAF Faculty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12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xtract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05150"/>
            <a:ext cx="3188240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2550"/>
            <a:ext cx="2098261" cy="1447800"/>
          </a:xfrm>
          <a:prstGeom prst="rect">
            <a:avLst/>
          </a:prstGeom>
        </p:spPr>
      </p:pic>
      <p:sp>
        <p:nvSpPr>
          <p:cNvPr id="34" name="Text Placeholder 33"/>
          <p:cNvSpPr>
            <a:spLocks noGrp="1"/>
          </p:cNvSpPr>
          <p:nvPr>
            <p:ph type="body" sz="quarter" idx="10"/>
          </p:nvPr>
        </p:nvSpPr>
        <p:spPr>
          <a:xfrm>
            <a:off x="1676400" y="1123950"/>
            <a:ext cx="5029200" cy="3733800"/>
          </a:xfrm>
        </p:spPr>
        <p:txBody>
          <a:bodyPr>
            <a:normAutofit/>
          </a:bodyPr>
          <a:lstStyle/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Search-based Software Engineering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Dynamic inference of rich program specifications.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Quantitative software analysis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Design of complex software systems through tradeoff analysis and synthesis</a:t>
            </a:r>
            <a:endParaRPr lang="en-US" sz="1400" dirty="0" smtClean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Verification of parallel scientific codes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/>
              <a:t>Security analysis and testing of mobile </a:t>
            </a:r>
            <a:r>
              <a:rPr lang="en-US" sz="1400" dirty="0" smtClean="0"/>
              <a:t>software</a:t>
            </a: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sz="1400" dirty="0" smtClean="0"/>
              <a:t>Validating software at scale (billions of tests, thousands of </a:t>
            </a:r>
            <a:r>
              <a:rPr lang="en-US" sz="1400" dirty="0" err="1" smtClean="0"/>
              <a:t>devs</a:t>
            </a:r>
            <a:r>
              <a:rPr lang="en-US" sz="1400" dirty="0" smtClean="0"/>
              <a:t>)</a:t>
            </a:r>
            <a:endParaRPr lang="en-US" sz="1400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438150"/>
            <a:ext cx="8610600" cy="685800"/>
          </a:xfrm>
        </p:spPr>
        <p:txBody>
          <a:bodyPr/>
          <a:lstStyle/>
          <a:p>
            <a:r>
              <a:rPr lang="en-US" sz="3200" dirty="0" smtClean="0"/>
              <a:t>Research Opportunities </a:t>
            </a:r>
            <a:r>
              <a:rPr lang="en-US" sz="3200" smtClean="0"/>
              <a:t>(SE </a:t>
            </a:r>
            <a:r>
              <a:rPr lang="en-US" sz="3200" dirty="0" smtClean="0"/>
              <a:t>Area)</a:t>
            </a:r>
            <a:endParaRPr lang="en-US" sz="3200" dirty="0"/>
          </a:p>
        </p:txBody>
      </p:sp>
      <p:pic>
        <p:nvPicPr>
          <p:cNvPr id="5" name="Picture 4" descr="civlVerify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990" y="2724150"/>
            <a:ext cx="2597336" cy="1614561"/>
          </a:xfrm>
          <a:prstGeom prst="rect">
            <a:avLst/>
          </a:prstGeom>
        </p:spPr>
      </p:pic>
      <p:pic>
        <p:nvPicPr>
          <p:cNvPr id="6" name="Picture 5" descr="jitana-travis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371" y="1123950"/>
            <a:ext cx="259080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8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3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sz="1750" b="1" dirty="0"/>
              <a:t>Hamid </a:t>
            </a:r>
            <a:r>
              <a:rPr lang="en-US" sz="1750" b="1" dirty="0" err="1"/>
              <a:t>Bagheri</a:t>
            </a:r>
            <a:r>
              <a:rPr lang="en-US" sz="1750" dirty="0"/>
              <a:t>: </a:t>
            </a:r>
            <a:r>
              <a:rPr lang="en-US" sz="1750" dirty="0" smtClean="0"/>
              <a:t>system modeling and analysis for security; design</a:t>
            </a:r>
            <a:r>
              <a:rPr lang="en-US" sz="1750" dirty="0"/>
              <a:t>-space exploration</a:t>
            </a:r>
          </a:p>
          <a:p>
            <a:r>
              <a:rPr lang="en-US" sz="1750" b="1" dirty="0"/>
              <a:t>Myra Cohen</a:t>
            </a:r>
            <a:r>
              <a:rPr lang="en-US" sz="1750" dirty="0"/>
              <a:t>: combinatorial interaction </a:t>
            </a:r>
            <a:r>
              <a:rPr lang="en-US" sz="1750" dirty="0" smtClean="0"/>
              <a:t>testing of </a:t>
            </a:r>
            <a:r>
              <a:rPr lang="en-US" sz="1750" dirty="0"/>
              <a:t>highly-configurable </a:t>
            </a:r>
            <a:r>
              <a:rPr lang="en-US" sz="1750" dirty="0" smtClean="0"/>
              <a:t>systems; validating engineered biological systems</a:t>
            </a:r>
            <a:endParaRPr lang="en-US" sz="1750" dirty="0"/>
          </a:p>
          <a:p>
            <a:r>
              <a:rPr lang="en-US" sz="1750" b="1" dirty="0" smtClean="0"/>
              <a:t>Matthew Dwyer: </a:t>
            </a:r>
            <a:r>
              <a:rPr lang="en-US" sz="1750" dirty="0" smtClean="0"/>
              <a:t>program analysis, specification, and verification</a:t>
            </a:r>
          </a:p>
          <a:p>
            <a:r>
              <a:rPr lang="en-US" sz="1750" b="1" dirty="0" smtClean="0"/>
              <a:t>Sebastian </a:t>
            </a:r>
            <a:r>
              <a:rPr lang="en-US" sz="1750" b="1" dirty="0" err="1" smtClean="0"/>
              <a:t>Elbaum</a:t>
            </a:r>
            <a:r>
              <a:rPr lang="en-US" sz="1750" dirty="0" smtClean="0"/>
              <a:t>: software testing at scale, engineering robust cyber-physical system software</a:t>
            </a:r>
          </a:p>
          <a:p>
            <a:r>
              <a:rPr lang="en-US" sz="1750" b="1" dirty="0"/>
              <a:t>Brady Garvin</a:t>
            </a:r>
            <a:r>
              <a:rPr lang="en-US" sz="1750" dirty="0"/>
              <a:t>: analysis of software product lines, SE education</a:t>
            </a:r>
          </a:p>
          <a:p>
            <a:r>
              <a:rPr lang="en-US" sz="1750" b="1" dirty="0" err="1" smtClean="0"/>
              <a:t>ThanVu</a:t>
            </a:r>
            <a:r>
              <a:rPr lang="en-US" sz="1750" b="1" dirty="0" smtClean="0"/>
              <a:t> Nguyen</a:t>
            </a:r>
            <a:r>
              <a:rPr lang="en-US" sz="1750" dirty="0" smtClean="0"/>
              <a:t>: program repair, synthesis, and verification; dynamic specification inference</a:t>
            </a:r>
          </a:p>
          <a:p>
            <a:r>
              <a:rPr lang="en-US" sz="1750" b="1" dirty="0" smtClean="0"/>
              <a:t>Suzette Person</a:t>
            </a:r>
            <a:r>
              <a:rPr lang="en-US" sz="1750" dirty="0" smtClean="0"/>
              <a:t>: longitudinal program analysis and testing, SE education</a:t>
            </a:r>
          </a:p>
          <a:p>
            <a:r>
              <a:rPr lang="en-US" sz="1750" b="1" dirty="0"/>
              <a:t>Gregg </a:t>
            </a:r>
            <a:r>
              <a:rPr lang="en-US" sz="1750" b="1" dirty="0" err="1"/>
              <a:t>Rothermel</a:t>
            </a:r>
            <a:r>
              <a:rPr lang="en-US" sz="1750" b="1" dirty="0"/>
              <a:t>:</a:t>
            </a:r>
            <a:r>
              <a:rPr lang="en-US" sz="1750" dirty="0"/>
              <a:t> software evolution, regression testing, empirical </a:t>
            </a:r>
            <a:r>
              <a:rPr lang="en-US" sz="1750" dirty="0" smtClean="0"/>
              <a:t>studies</a:t>
            </a:r>
            <a:endParaRPr lang="en-US" sz="175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 Faculty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576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smtClean="0">
                <a:solidFill>
                  <a:srgbClr val="DB1F25"/>
                </a:solidFill>
              </a:rPr>
              <a:t>Get paid while you learn</a:t>
            </a:r>
          </a:p>
          <a:p>
            <a:pPr lvl="1"/>
            <a:r>
              <a:rPr lang="en-US" dirty="0" smtClean="0"/>
              <a:t>Many students receive teaching research assistantships, which include</a:t>
            </a:r>
          </a:p>
          <a:p>
            <a:pPr lvl="1"/>
            <a:r>
              <a:rPr lang="en-US" dirty="0" smtClean="0"/>
              <a:t>payment of tuition and health insurance</a:t>
            </a:r>
          </a:p>
          <a:p>
            <a:r>
              <a:rPr lang="en-US" dirty="0" smtClean="0">
                <a:solidFill>
                  <a:srgbClr val="DB1F25"/>
                </a:solidFill>
              </a:rPr>
              <a:t>Study on the cutting edge</a:t>
            </a:r>
          </a:p>
          <a:p>
            <a:pPr lvl="1"/>
            <a:r>
              <a:rPr lang="en-US" dirty="0" smtClean="0"/>
              <a:t>Get involved in nationally funded research projects and learn with and </a:t>
            </a:r>
          </a:p>
          <a:p>
            <a:pPr lvl="1"/>
            <a:r>
              <a:rPr lang="en-US" dirty="0" smtClean="0"/>
              <a:t>develop new technology</a:t>
            </a:r>
          </a:p>
          <a:p>
            <a:r>
              <a:rPr lang="en-US" dirty="0" smtClean="0">
                <a:solidFill>
                  <a:srgbClr val="DB1F25"/>
                </a:solidFill>
              </a:rPr>
              <a:t>Work with professors one-on-one </a:t>
            </a:r>
          </a:p>
          <a:p>
            <a:pPr lvl="1"/>
            <a:r>
              <a:rPr lang="en-US" dirty="0" smtClean="0"/>
              <a:t>We’ll help you to deeper into topics what were covered more generally in undergraduate coursework. Many graduate courses are project-based – you do independent projects, read research papers and run experiences</a:t>
            </a:r>
          </a:p>
          <a:p>
            <a:r>
              <a:rPr lang="en-US" dirty="0" smtClean="0">
                <a:solidFill>
                  <a:srgbClr val="DB1F25"/>
                </a:solidFill>
              </a:rPr>
              <a:t>Obtain marketable skills </a:t>
            </a:r>
          </a:p>
          <a:p>
            <a:pPr lvl="1"/>
            <a:r>
              <a:rPr lang="en-US" dirty="0" smtClean="0"/>
              <a:t>Attending graduate school will help you obtain highly marketable skills that will launch you into a professional career and a lifetime of exciting opportunities</a:t>
            </a:r>
          </a:p>
          <a:p>
            <a:r>
              <a:rPr lang="en-US" dirty="0" smtClean="0">
                <a:solidFill>
                  <a:srgbClr val="DB1F25"/>
                </a:solidFill>
              </a:rPr>
              <a:t>Live in Lincoln!</a:t>
            </a:r>
          </a:p>
          <a:p>
            <a:pPr lvl="1"/>
            <a:r>
              <a:rPr lang="en-US" dirty="0" smtClean="0"/>
              <a:t>UNL is located in an up-and-coming and safe city of 250,000 people that has many cultural and entertainment benefits of a much larger city, with the feel of a friendly Midwestern community</a:t>
            </a:r>
          </a:p>
          <a:p>
            <a:pPr lvl="1"/>
            <a:r>
              <a:rPr lang="en-US" dirty="0" err="1" smtClean="0"/>
              <a:t>unl.edu</a:t>
            </a:r>
            <a:r>
              <a:rPr lang="en-US" dirty="0" smtClean="0"/>
              <a:t>/</a:t>
            </a:r>
            <a:r>
              <a:rPr lang="en-US" dirty="0" err="1" smtClean="0"/>
              <a:t>lincoln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Choose Nebraska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352550"/>
            <a:ext cx="2362200" cy="11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7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2000" y="1200150"/>
            <a:ext cx="4343400" cy="3505200"/>
          </a:xfrm>
        </p:spPr>
        <p:txBody>
          <a:bodyPr anchor="ctr">
            <a:normAutofit fontScale="32500" lnSpcReduction="20000"/>
          </a:bodyPr>
          <a:lstStyle/>
          <a:p>
            <a:r>
              <a:rPr lang="en-US" dirty="0" smtClean="0"/>
              <a:t>#1 U.S. City, Quality of Life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>
                <a:hlinkClick r:id="rId2" tooltip="view this report from Gallup"/>
              </a:rPr>
              <a:t>The Gallup-Healthways Well-Being Index</a:t>
            </a:r>
            <a:r>
              <a:rPr lang="en-US" dirty="0" smtClean="0"/>
              <a:t>, 2012)</a:t>
            </a:r>
          </a:p>
          <a:p>
            <a:r>
              <a:rPr lang="en-US" dirty="0" smtClean="0"/>
              <a:t>Lincoln Public Schools was ranked 2nd in quality of education in an eight-state area of the Midwest.</a:t>
            </a:r>
          </a:p>
          <a:p>
            <a:r>
              <a:rPr lang="en-US" dirty="0" smtClean="0"/>
              <a:t>#8 best downtown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>
                <a:hlinkClick r:id="rId3" tooltip="go to the Livability.com website"/>
              </a:rPr>
              <a:t>Livability.com</a:t>
            </a:r>
            <a:r>
              <a:rPr lang="en-US" dirty="0" smtClean="0"/>
              <a:t> 2015)</a:t>
            </a:r>
          </a:p>
          <a:p>
            <a:r>
              <a:rPr lang="en-US" dirty="0" smtClean="0"/>
              <a:t>#1 in America's Healthiest Small Cities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>
                <a:hlinkClick r:id="rId4" tooltip="go to the Parents website"/>
              </a:rPr>
              <a:t>Daily Finance</a:t>
            </a:r>
            <a:r>
              <a:rPr lang="en-US" dirty="0" smtClean="0"/>
              <a:t> 2014)</a:t>
            </a:r>
          </a:p>
          <a:p>
            <a:r>
              <a:rPr lang="en-US" dirty="0" smtClean="0"/>
              <a:t>6th Best Place for Business and Careers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>
                <a:hlinkClick r:id="rId5"/>
              </a:rPr>
              <a:t>Forbes</a:t>
            </a:r>
            <a:r>
              <a:rPr lang="en-US" dirty="0" smtClean="0"/>
              <a:t>, 2014)</a:t>
            </a:r>
          </a:p>
          <a:p>
            <a:r>
              <a:rPr lang="en-US" dirty="0" smtClean="0"/>
              <a:t>7th best city for college students (among cities with 250,000–1,000,000 residents)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>
                <a:hlinkClick r:id="rId6"/>
              </a:rPr>
              <a:t>American Institute for Economic Research</a:t>
            </a:r>
            <a:r>
              <a:rPr lang="en-US" dirty="0" smtClean="0"/>
              <a:t>, 2015)</a:t>
            </a:r>
          </a:p>
          <a:p>
            <a:r>
              <a:rPr lang="en-US" dirty="0" smtClean="0"/>
              <a:t>Lincoln's health care costs are among the lowest in the nation</a:t>
            </a:r>
          </a:p>
          <a:p>
            <a:r>
              <a:rPr lang="en-US" dirty="0" smtClean="0"/>
              <a:t>5th Safest American City 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>
                <a:hlinkClick r:id="rId7" tooltip="read this article in Forbes"/>
              </a:rPr>
              <a:t>Forbes</a:t>
            </a:r>
            <a:r>
              <a:rPr lang="en-US" dirty="0" smtClean="0"/>
              <a:t>, 2011)</a:t>
            </a:r>
          </a:p>
          <a:p>
            <a:r>
              <a:rPr lang="en-US" dirty="0" smtClean="0"/>
              <a:t>Bicycle Friendly Community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>
                <a:hlinkClick r:id="rId8"/>
              </a:rPr>
              <a:t>The League of American Bicyclists</a:t>
            </a:r>
            <a:r>
              <a:rPr lang="en-US" dirty="0" smtClean="0"/>
              <a:t>, 2012)</a:t>
            </a:r>
          </a:p>
          <a:p>
            <a:r>
              <a:rPr lang="en-US" dirty="0" smtClean="0"/>
              <a:t>Top 20 - America's Thriving Cities</a:t>
            </a:r>
          </a:p>
          <a:p>
            <a:pPr lvl="1"/>
            <a:r>
              <a:rPr lang="en-US" dirty="0" smtClean="0"/>
              <a:t>(</a:t>
            </a:r>
            <a:r>
              <a:rPr lang="en-US" dirty="0" smtClean="0">
                <a:hlinkClick r:id="rId9" tooltip="read this story at The Daily Beast"/>
              </a:rPr>
              <a:t>The Daily Beast</a:t>
            </a:r>
            <a:r>
              <a:rPr lang="en-US" dirty="0" smtClean="0"/>
              <a:t>, 2013)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smtClean="0"/>
              <a:t>10 Reasons to Love Lincoln!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236184"/>
            <a:ext cx="3657600" cy="2436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33" y="3124200"/>
            <a:ext cx="3081867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29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2000" y="1200150"/>
            <a:ext cx="4343400" cy="28194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Deadlines:</a:t>
            </a:r>
          </a:p>
          <a:p>
            <a:pPr lvl="1"/>
            <a:r>
              <a:rPr lang="en-US" dirty="0" smtClean="0"/>
              <a:t>For admission with financial consideration</a:t>
            </a:r>
          </a:p>
          <a:p>
            <a:pPr lvl="2"/>
            <a:r>
              <a:rPr lang="en-US" dirty="0" smtClean="0"/>
              <a:t>Fall: January 15</a:t>
            </a:r>
          </a:p>
          <a:p>
            <a:pPr lvl="2"/>
            <a:r>
              <a:rPr lang="en-US" dirty="0" smtClean="0"/>
              <a:t>Spring: September 1</a:t>
            </a:r>
          </a:p>
          <a:p>
            <a:pPr lvl="1"/>
            <a:r>
              <a:rPr lang="en-US" dirty="0" smtClean="0"/>
              <a:t>For admission without financial consideration</a:t>
            </a:r>
          </a:p>
          <a:p>
            <a:pPr lvl="2"/>
            <a:r>
              <a:rPr lang="en-US" dirty="0" smtClean="0"/>
              <a:t>Fall: March 1</a:t>
            </a:r>
          </a:p>
          <a:p>
            <a:pPr lvl="2"/>
            <a:r>
              <a:rPr lang="en-US" dirty="0" smtClean="0"/>
              <a:t>Spring: October 1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 Online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700" y="1276350"/>
            <a:ext cx="40015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4171950"/>
            <a:ext cx="73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3"/>
              </a:rPr>
              <a:t>http://cse.unl.edu/graduate-application-process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49441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en-US" sz="2400" dirty="0"/>
              <a:t>MS </a:t>
            </a:r>
            <a:r>
              <a:rPr lang="en-US" altLang="en-US" sz="2400" dirty="0" smtClean="0"/>
              <a:t>Degrees</a:t>
            </a:r>
          </a:p>
          <a:p>
            <a:pPr lvl="1"/>
            <a:r>
              <a:rPr lang="en-US" altLang="en-US" sz="2000" dirty="0" smtClean="0"/>
              <a:t>MS in Computer Science</a:t>
            </a:r>
          </a:p>
          <a:p>
            <a:pPr lvl="1"/>
            <a:r>
              <a:rPr lang="en-US" altLang="en-US" sz="2000" dirty="0" smtClean="0"/>
              <a:t>MS in Computer Science (Computer Engineering Specialization)</a:t>
            </a:r>
          </a:p>
          <a:p>
            <a:pPr lvl="1"/>
            <a:r>
              <a:rPr lang="en-US" altLang="en-US" sz="2000" dirty="0" smtClean="0"/>
              <a:t>MS in Computer Science (Bioinformatics Specialization)</a:t>
            </a:r>
          </a:p>
          <a:p>
            <a:r>
              <a:rPr lang="en-US" altLang="en-US" sz="2400" dirty="0" smtClean="0"/>
              <a:t>PhD Degrees</a:t>
            </a:r>
            <a:endParaRPr lang="en-US" altLang="en-US" dirty="0" smtClean="0"/>
          </a:p>
          <a:p>
            <a:pPr lvl="1"/>
            <a:r>
              <a:rPr lang="en-US" altLang="en-US" sz="2000" dirty="0" smtClean="0"/>
              <a:t>PhD in Computer Science</a:t>
            </a:r>
          </a:p>
          <a:p>
            <a:pPr lvl="1"/>
            <a:r>
              <a:rPr lang="en-US" altLang="en-US" sz="2000" dirty="0" smtClean="0"/>
              <a:t>PhD in Engineering (Computer Engineering Specialization)</a:t>
            </a:r>
          </a:p>
          <a:p>
            <a:pPr lvl="1"/>
            <a:r>
              <a:rPr lang="en-US" altLang="en-US" sz="2000" dirty="0" smtClean="0"/>
              <a:t>PhD in Computer Science (Bioinformatics Specialization)</a:t>
            </a:r>
          </a:p>
          <a:p>
            <a:pPr lvl="1"/>
            <a:r>
              <a:rPr lang="en-US" altLang="en-US" sz="2000" dirty="0" smtClean="0"/>
              <a:t>Joint PhD in Computer Science &amp; Mathematics</a:t>
            </a:r>
            <a:endParaRPr lang="en-US" alt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CSE Graduate Programs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8012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2000" y="1200150"/>
            <a:ext cx="7239000" cy="35052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If you have any questions of need more information contact:</a:t>
            </a:r>
          </a:p>
          <a:p>
            <a:pPr lvl="1"/>
            <a:r>
              <a:rPr lang="en-US" dirty="0" smtClean="0"/>
              <a:t>Dr. Gregg </a:t>
            </a:r>
            <a:r>
              <a:rPr lang="en-US" dirty="0" err="1" smtClean="0"/>
              <a:t>Rothermel</a:t>
            </a:r>
            <a:r>
              <a:rPr lang="en-US" dirty="0" smtClean="0"/>
              <a:t>, Graduate Admissions</a:t>
            </a:r>
          </a:p>
          <a:p>
            <a:pPr lvl="2"/>
            <a:r>
              <a:rPr lang="is-IS" dirty="0"/>
              <a:t>402-472-2184, </a:t>
            </a:r>
            <a:r>
              <a:rPr lang="en-US" dirty="0" err="1" smtClean="0"/>
              <a:t>grother@cse.unl.edu</a:t>
            </a:r>
            <a:endParaRPr lang="en-US" dirty="0" smtClean="0"/>
          </a:p>
          <a:p>
            <a:pPr lvl="1"/>
            <a:r>
              <a:rPr lang="en-US" dirty="0" smtClean="0"/>
              <a:t>Dr. Mehmet Can </a:t>
            </a:r>
            <a:r>
              <a:rPr lang="en-US" dirty="0" err="1" smtClean="0"/>
              <a:t>Vuran</a:t>
            </a:r>
            <a:r>
              <a:rPr lang="en-US" dirty="0" smtClean="0"/>
              <a:t>, Graduate Recruitment</a:t>
            </a:r>
          </a:p>
          <a:p>
            <a:pPr lvl="2"/>
            <a:r>
              <a:rPr lang="fi-FI" dirty="0" smtClean="0"/>
              <a:t>402-472-5019, </a:t>
            </a:r>
            <a:r>
              <a:rPr lang="en-US" dirty="0" smtClean="0"/>
              <a:t>mcvuran@cse.unl.edu</a:t>
            </a:r>
          </a:p>
          <a:p>
            <a:pPr lvl="1"/>
            <a:r>
              <a:rPr lang="en-US" dirty="0" err="1" smtClean="0"/>
              <a:t>LaRita</a:t>
            </a:r>
            <a:r>
              <a:rPr lang="en-US" dirty="0" smtClean="0"/>
              <a:t> Lang, Graduate Recruitment</a:t>
            </a:r>
          </a:p>
          <a:p>
            <a:pPr lvl="2"/>
            <a:r>
              <a:rPr lang="is-IS" dirty="0" smtClean="0"/>
              <a:t>402-472-3826, </a:t>
            </a:r>
            <a:r>
              <a:rPr lang="en-US" dirty="0" err="1" smtClean="0"/>
              <a:t>llang@cse.unl.edu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28950"/>
            <a:ext cx="743629" cy="7436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07046"/>
            <a:ext cx="745704" cy="7457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48779"/>
            <a:ext cx="733774" cy="73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51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" r="10758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609600" y="1733550"/>
            <a:ext cx="8077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  <a:latin typeface="Courier" charset="0"/>
                <a:ea typeface="Courier" charset="0"/>
                <a:cs typeface="Courier" charset="0"/>
              </a:rPr>
              <a:t>Thank You! Questions?</a:t>
            </a:r>
            <a:endParaRPr lang="en-US" sz="4800" dirty="0">
              <a:solidFill>
                <a:schemeClr val="bg1"/>
              </a:solidFill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7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489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mtClean="0"/>
              <a:t>To be broadly recognized as a top program in the US that</a:t>
            </a:r>
          </a:p>
          <a:p>
            <a:pPr lvl="1"/>
            <a:r>
              <a:rPr lang="en-US" smtClean="0"/>
              <a:t>conducts state-of-the-art research in software engineering, systems, and informatics, and</a:t>
            </a:r>
          </a:p>
          <a:p>
            <a:pPr lvl="1"/>
            <a:r>
              <a:rPr lang="en-US" smtClean="0"/>
              <a:t>educates students with the skill, knowledge, creativity, and vision to be leaders in defining the future of computing and information technology.</a:t>
            </a:r>
          </a:p>
          <a:p>
            <a:r>
              <a:rPr lang="en-US" smtClean="0"/>
              <a:t>To be the “Innovators of the Cyberspace Age.”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CSE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111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smtClean="0"/>
              <a:t>This vision includes:</a:t>
            </a:r>
          </a:p>
          <a:p>
            <a:r>
              <a:rPr lang="en-US" smtClean="0"/>
              <a:t>Being a recognized leader in cyberinfrastructure research and cyberspace education,</a:t>
            </a:r>
          </a:p>
          <a:p>
            <a:r>
              <a:rPr lang="en-US" smtClean="0"/>
              <a:t>Achieving a top 5 national ranking in software engineering,</a:t>
            </a:r>
          </a:p>
          <a:p>
            <a:r>
              <a:rPr lang="en-US" smtClean="0"/>
              <a:t>Broadly integrating computing and information technology into education for all students and into research and scholarship for colleagues across the university,</a:t>
            </a:r>
          </a:p>
          <a:p>
            <a:r>
              <a:rPr lang="en-US" smtClean="0"/>
              <a:t>Providing students with world-class computing infrastructure coupled to an innovative curriculum, and</a:t>
            </a:r>
          </a:p>
          <a:p>
            <a:r>
              <a:rPr lang="en-US" smtClean="0"/>
              <a:t>An uncompromising pursuit of excellence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CSE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7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100 Graduate Students</a:t>
            </a:r>
          </a:p>
          <a:p>
            <a:pPr lvl="1"/>
            <a:r>
              <a:rPr lang="en-US" dirty="0" smtClean="0"/>
              <a:t>1/3 MS students</a:t>
            </a:r>
          </a:p>
          <a:p>
            <a:pPr lvl="1"/>
            <a:r>
              <a:rPr lang="en-US" dirty="0" smtClean="0"/>
              <a:t>2/3 PhD students</a:t>
            </a:r>
          </a:p>
          <a:p>
            <a:pPr lvl="1"/>
            <a:r>
              <a:rPr lang="en-US" dirty="0" smtClean="0"/>
              <a:t>27% domestic students</a:t>
            </a:r>
          </a:p>
          <a:p>
            <a:pPr lvl="1"/>
            <a:r>
              <a:rPr lang="en-US" dirty="0" smtClean="0"/>
              <a:t>Over 60% of students supported as teaching or research assistants or with a fellowship</a:t>
            </a:r>
          </a:p>
          <a:p>
            <a:pPr lvl="2"/>
            <a:r>
              <a:rPr lang="en-US" dirty="0" smtClean="0"/>
              <a:t>Full tuition waiver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cse.unl.edu</a:t>
            </a:r>
            <a:r>
              <a:rPr lang="en-US" dirty="0"/>
              <a:t>/</a:t>
            </a:r>
            <a:r>
              <a:rPr lang="en-US" dirty="0" err="1"/>
              <a:t>graduate#support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/>
              <a:t>Graduate Student Information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670175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Average number of degrees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Graduation Information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523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NRC rankings provided by </a:t>
            </a:r>
            <a:r>
              <a:rPr lang="en-US" dirty="0" err="1" smtClean="0"/>
              <a:t>PhDs.org</a:t>
            </a:r>
            <a:r>
              <a:rPr lang="en-US" dirty="0" smtClean="0"/>
              <a:t> highlights some of our strengths</a:t>
            </a:r>
          </a:p>
          <a:p>
            <a:pPr lvl="1"/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for Diversity</a:t>
            </a:r>
          </a:p>
          <a:p>
            <a:pPr lvl="1"/>
            <a:r>
              <a:rPr lang="en-US" dirty="0" smtClean="0"/>
              <a:t>9</a:t>
            </a:r>
            <a:r>
              <a:rPr lang="en-US" baseline="30000" dirty="0" smtClean="0"/>
              <a:t>th</a:t>
            </a:r>
            <a:r>
              <a:rPr lang="en-US" dirty="0" smtClean="0"/>
              <a:t> for “smaller programs”</a:t>
            </a:r>
          </a:p>
          <a:p>
            <a:pPr lvl="1"/>
            <a:r>
              <a:rPr lang="en-US" dirty="0" smtClean="0"/>
              <a:t>25</a:t>
            </a:r>
            <a:r>
              <a:rPr lang="en-US" baseline="30000" dirty="0" smtClean="0"/>
              <a:t>th</a:t>
            </a:r>
            <a:r>
              <a:rPr lang="en-US" dirty="0" smtClean="0"/>
              <a:t> for “larger programs”</a:t>
            </a:r>
          </a:p>
          <a:p>
            <a:pPr lvl="1"/>
            <a:r>
              <a:rPr lang="en-US" dirty="0" smtClean="0"/>
              <a:t>13</a:t>
            </a:r>
            <a:r>
              <a:rPr lang="en-US" baseline="30000" dirty="0" smtClean="0"/>
              <a:t>th</a:t>
            </a:r>
            <a:r>
              <a:rPr lang="en-US" dirty="0" smtClean="0"/>
              <a:t> for “programs with more female students &amp; faculty</a:t>
            </a:r>
          </a:p>
          <a:p>
            <a:pPr lvl="1"/>
            <a:r>
              <a:rPr lang="en-US" dirty="0" smtClean="0"/>
              <a:t>16</a:t>
            </a:r>
            <a:r>
              <a:rPr lang="en-US" baseline="30000" dirty="0" smtClean="0"/>
              <a:t>th</a:t>
            </a:r>
            <a:r>
              <a:rPr lang="en-US" dirty="0" smtClean="0"/>
              <a:t> for “programs with more minority students &amp; faculty</a:t>
            </a:r>
          </a:p>
          <a:p>
            <a:pPr lvl="1"/>
            <a:r>
              <a:rPr lang="en-US" dirty="0" smtClean="0"/>
              <a:t>7</a:t>
            </a:r>
            <a:r>
              <a:rPr lang="en-US" baseline="30000" dirty="0" smtClean="0"/>
              <a:t>th</a:t>
            </a:r>
            <a:r>
              <a:rPr lang="en-US" dirty="0" smtClean="0"/>
              <a:t> for “programs with lower tuition”</a:t>
            </a:r>
          </a:p>
          <a:p>
            <a:pPr lvl="1"/>
            <a:r>
              <a:rPr lang="en-US" dirty="0" smtClean="0"/>
              <a:t>17</a:t>
            </a:r>
            <a:r>
              <a:rPr lang="en-US" baseline="30000" dirty="0" smtClean="0"/>
              <a:t>th</a:t>
            </a:r>
            <a:r>
              <a:rPr lang="en-US" dirty="0" smtClean="0"/>
              <a:t> for “programs with more funded students”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548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2000" y="1200150"/>
            <a:ext cx="4419600" cy="3505200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Software Engineering</a:t>
            </a:r>
          </a:p>
          <a:p>
            <a:pPr lvl="1"/>
            <a:r>
              <a:rPr lang="en-US" dirty="0" smtClean="0"/>
              <a:t>Software Testing and Reliability, Methodology, Maintenance,</a:t>
            </a:r>
            <a:br>
              <a:rPr lang="en-US" dirty="0" smtClean="0"/>
            </a:br>
            <a:r>
              <a:rPr lang="en-US" dirty="0" smtClean="0"/>
              <a:t>Program Analysis</a:t>
            </a:r>
          </a:p>
          <a:p>
            <a:r>
              <a:rPr lang="en-US" dirty="0" smtClean="0"/>
              <a:t>Systems</a:t>
            </a:r>
          </a:p>
          <a:p>
            <a:pPr lvl="1"/>
            <a:r>
              <a:rPr lang="en-US" dirty="0" smtClean="0"/>
              <a:t>Embedded Systems, Sensors and Sensor Networks, Cyber-Physical Systems, Robotics</a:t>
            </a:r>
          </a:p>
          <a:p>
            <a:r>
              <a:rPr lang="en-US" dirty="0" smtClean="0"/>
              <a:t>Informatics, Theoretical Foundations</a:t>
            </a:r>
          </a:p>
          <a:p>
            <a:pPr lvl="1"/>
            <a:r>
              <a:rPr lang="en-US" dirty="0" smtClean="0"/>
              <a:t>Data Mining, Databases, Bioinformatics, Computer Vision, Simulation and Modeling, Machine Learning, Algorithms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CSE Core Areas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l="-11491" r="-11491"/>
          <a:stretch>
            <a:fillRect/>
          </a:stretch>
        </p:blipFill>
        <p:spPr>
          <a:xfrm>
            <a:off x="4569208" y="1352550"/>
            <a:ext cx="4547578" cy="250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0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150"/>
            <a:ext cx="9144000" cy="36576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40 Faculty</a:t>
            </a:r>
          </a:p>
          <a:p>
            <a:pPr lvl="1"/>
            <a:r>
              <a:rPr lang="en-US" dirty="0" smtClean="0"/>
              <a:t>Full Professors = 14</a:t>
            </a:r>
          </a:p>
          <a:p>
            <a:pPr lvl="1"/>
            <a:r>
              <a:rPr lang="en-US" dirty="0" smtClean="0"/>
              <a:t>Associate Professors = 11</a:t>
            </a:r>
          </a:p>
          <a:p>
            <a:pPr lvl="1"/>
            <a:r>
              <a:rPr lang="en-US" dirty="0" smtClean="0"/>
              <a:t>Assistant Professors = 7</a:t>
            </a:r>
          </a:p>
          <a:p>
            <a:pPr lvl="1"/>
            <a:r>
              <a:rPr lang="en-US" dirty="0" smtClean="0"/>
              <a:t>Research Professors = 2</a:t>
            </a:r>
          </a:p>
          <a:p>
            <a:pPr lvl="1"/>
            <a:r>
              <a:rPr lang="en-US" dirty="0" smtClean="0"/>
              <a:t>Professor of Practice = 4</a:t>
            </a:r>
          </a:p>
          <a:p>
            <a:pPr lvl="1"/>
            <a:r>
              <a:rPr lang="en-US" dirty="0" smtClean="0"/>
              <a:t>Lecturers = 2</a:t>
            </a:r>
          </a:p>
          <a:p>
            <a:r>
              <a:rPr lang="en-US" dirty="0" smtClean="0">
                <a:solidFill>
                  <a:srgbClr val="DB1F25"/>
                </a:solidFill>
              </a:rPr>
              <a:t>Ten faculty have won NSF CAREER awards</a:t>
            </a:r>
          </a:p>
          <a:p>
            <a:r>
              <a:rPr lang="en-US" dirty="0" smtClean="0"/>
              <a:t>Four named professorships, </a:t>
            </a:r>
            <a:r>
              <a:rPr lang="en-US" dirty="0" smtClean="0"/>
              <a:t>2 distinguished scholars</a:t>
            </a:r>
            <a:endParaRPr lang="en-US" dirty="0" smtClean="0"/>
          </a:p>
          <a:p>
            <a:r>
              <a:rPr lang="en-US" dirty="0" smtClean="0"/>
              <a:t>IEEE Fellow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CSE Faculty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165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Depends on many factors:</a:t>
            </a:r>
          </a:p>
          <a:p>
            <a:pPr lvl="1"/>
            <a:r>
              <a:rPr lang="en-US" dirty="0" smtClean="0"/>
              <a:t>Areas of interest</a:t>
            </a:r>
          </a:p>
          <a:p>
            <a:pPr lvl="1"/>
            <a:r>
              <a:rPr lang="en-US" dirty="0" smtClean="0"/>
              <a:t>Recommendation letters</a:t>
            </a:r>
          </a:p>
          <a:p>
            <a:pPr lvl="1"/>
            <a:r>
              <a:rPr lang="en-US" dirty="0" smtClean="0"/>
              <a:t>Statement of purpose</a:t>
            </a:r>
          </a:p>
          <a:p>
            <a:pPr lvl="1"/>
            <a:r>
              <a:rPr lang="en-US" dirty="0" smtClean="0"/>
              <a:t>Qualifications of other applicants</a:t>
            </a:r>
          </a:p>
          <a:p>
            <a:r>
              <a:rPr lang="en-US" dirty="0" smtClean="0"/>
              <a:t>Students admitted</a:t>
            </a:r>
            <a:r>
              <a:rPr lang="is-IS" dirty="0" smtClean="0"/>
              <a:t>…</a:t>
            </a:r>
          </a:p>
          <a:p>
            <a:pPr lvl="1"/>
            <a:r>
              <a:rPr lang="en-US" dirty="0" smtClean="0"/>
              <a:t>Typically come with a background in CS or CE</a:t>
            </a:r>
          </a:p>
          <a:p>
            <a:pPr lvl="1"/>
            <a:r>
              <a:rPr lang="en-US" dirty="0" smtClean="0"/>
              <a:t>Have an academic record including:</a:t>
            </a:r>
          </a:p>
          <a:p>
            <a:pPr lvl="2"/>
            <a:r>
              <a:rPr lang="en-US" dirty="0" smtClean="0"/>
              <a:t>Ability to conduct independent work</a:t>
            </a:r>
          </a:p>
          <a:p>
            <a:pPr lvl="2"/>
            <a:r>
              <a:rPr lang="en-US" dirty="0" smtClean="0"/>
              <a:t>A grade point average of at least 3.0/4.0 (B) or better</a:t>
            </a:r>
          </a:p>
          <a:p>
            <a:pPr lvl="1"/>
            <a:r>
              <a:rPr lang="en-US" dirty="0"/>
              <a:t>http://</a:t>
            </a:r>
            <a:r>
              <a:rPr lang="en-US" dirty="0" err="1"/>
              <a:t>cse.unl.edu</a:t>
            </a:r>
            <a:r>
              <a:rPr lang="en-US" dirty="0"/>
              <a:t>/graduate-admission-requirements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Admission Requirements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475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Most of our Graduate Students get paid to go to school!</a:t>
            </a:r>
          </a:p>
          <a:p>
            <a:r>
              <a:rPr lang="en-US" dirty="0" smtClean="0"/>
              <a:t>Teaching Assistant</a:t>
            </a:r>
          </a:p>
          <a:p>
            <a:pPr lvl="1"/>
            <a:r>
              <a:rPr lang="en-US" dirty="0" smtClean="0"/>
              <a:t>Teach, grade, etc.</a:t>
            </a:r>
          </a:p>
          <a:p>
            <a:pPr lvl="1"/>
            <a:r>
              <a:rPr lang="en-US" dirty="0" smtClean="0"/>
              <a:t>You apply to the department</a:t>
            </a:r>
          </a:p>
          <a:p>
            <a:r>
              <a:rPr lang="en-US" dirty="0" smtClean="0"/>
              <a:t>Research Assistantship</a:t>
            </a:r>
          </a:p>
          <a:p>
            <a:pPr lvl="1"/>
            <a:r>
              <a:rPr lang="en-US" dirty="0" smtClean="0"/>
              <a:t>Work on a research project</a:t>
            </a:r>
          </a:p>
          <a:p>
            <a:pPr lvl="1"/>
            <a:r>
              <a:rPr lang="en-US" dirty="0" smtClean="0"/>
              <a:t>You apply to a professor</a:t>
            </a:r>
          </a:p>
          <a:p>
            <a:r>
              <a:rPr lang="en-US" dirty="0" smtClean="0"/>
              <a:t>External Fellowship</a:t>
            </a:r>
          </a:p>
          <a:p>
            <a:pPr lvl="1"/>
            <a:r>
              <a:rPr lang="en-US" dirty="0" smtClean="0"/>
              <a:t>Sponsored by external sources (e.g. NSF)</a:t>
            </a:r>
          </a:p>
          <a:p>
            <a:pPr lvl="1"/>
            <a:r>
              <a:rPr lang="en-US" dirty="0" smtClean="0"/>
              <a:t>You apply to agency</a:t>
            </a:r>
          </a:p>
          <a:p>
            <a:r>
              <a:rPr lang="en-US" dirty="0" smtClean="0"/>
              <a:t>Competitive. Helps if you have strong interest in research and indicate which professors you’d like to work with in your </a:t>
            </a:r>
            <a:r>
              <a:rPr lang="en-US" dirty="0" err="1" smtClean="0"/>
              <a:t>SoP</a:t>
            </a:r>
            <a:endParaRPr lang="en-US" dirty="0" smtClean="0"/>
          </a:p>
          <a:p>
            <a:r>
              <a:rPr lang="en-US" dirty="0" smtClean="0"/>
              <a:t>Typically $18,000-$19,000/year + tuition + health insurance</a:t>
            </a:r>
          </a:p>
          <a:p>
            <a:pPr lvl="1"/>
            <a:r>
              <a:rPr lang="en-US" dirty="0" smtClean="0"/>
              <a:t>Depends on your status in the program (MS, PhD candidate, etc.)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Financial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77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Faculty-led</a:t>
            </a:r>
          </a:p>
          <a:p>
            <a:pPr lvl="1"/>
            <a:r>
              <a:rPr lang="en-US" dirty="0" smtClean="0"/>
              <a:t>Attend courses developed, taught, and let by UNL faculty member(s)</a:t>
            </a:r>
          </a:p>
          <a:p>
            <a:pPr lvl="1"/>
            <a:r>
              <a:rPr lang="en-US" dirty="0" smtClean="0"/>
              <a:t>Register for and receive UNL course credits and grades just like an on-campus course in a foreign institution</a:t>
            </a:r>
          </a:p>
          <a:p>
            <a:r>
              <a:rPr lang="en-US" dirty="0" smtClean="0"/>
              <a:t>UNL Partner Universities (Bilateral Exchanges)</a:t>
            </a:r>
          </a:p>
          <a:p>
            <a:pPr lvl="1"/>
            <a:r>
              <a:rPr lang="en-US" dirty="0" smtClean="0"/>
              <a:t>Based on agreements between a host university and UNL for a reciprocal exchange of students and scholars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Student Exchange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33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762000" y="1657350"/>
            <a:ext cx="3657600" cy="3048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The CSE Department is housed in Avery Hall, which reopened in 2004 after a complete renovation. Avery’s academic elegance coupled with state-of-the-art classrooms make it a comfortable home for the department. Administrative offices and the Department Chair are located in Avery Hall, Room 256</a:t>
            </a:r>
            <a:endParaRPr lang="en-US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Facilities– </a:t>
            </a:r>
            <a:r>
              <a:rPr lang="en-US" dirty="0" smtClean="0">
                <a:solidFill>
                  <a:srgbClr val="0070C0"/>
                </a:solidFill>
              </a:rPr>
              <a:t>Avery Hall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200150"/>
            <a:ext cx="3638550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0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3866</TotalTime>
  <Words>1590</Words>
  <Application>Microsoft Macintosh PowerPoint</Application>
  <PresentationFormat>On-screen Show (16:9)</PresentationFormat>
  <Paragraphs>214</Paragraphs>
  <Slides>26</Slides>
  <Notes>0</Notes>
  <HiddenSlides>5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GraduatE study</vt:lpstr>
      <vt:lpstr>CSE Graduate Programs</vt:lpstr>
      <vt:lpstr>Rankings</vt:lpstr>
      <vt:lpstr>CSE Core Areas</vt:lpstr>
      <vt:lpstr>CSE Faculty</vt:lpstr>
      <vt:lpstr>Admission Requirements</vt:lpstr>
      <vt:lpstr>Financial Support</vt:lpstr>
      <vt:lpstr>Student Exchange</vt:lpstr>
      <vt:lpstr>Facilities– Avery Hall</vt:lpstr>
      <vt:lpstr>Facilities– </vt:lpstr>
      <vt:lpstr>Research Opportunities (Systems Area)</vt:lpstr>
      <vt:lpstr>Systems Faculty</vt:lpstr>
      <vt:lpstr>Research Opportunities (IAF Area)</vt:lpstr>
      <vt:lpstr>IAF Faculty</vt:lpstr>
      <vt:lpstr>Research Opportunities (SE Area)</vt:lpstr>
      <vt:lpstr>SE Faculty</vt:lpstr>
      <vt:lpstr>Choose Nebraska</vt:lpstr>
      <vt:lpstr>10 Reasons to Love Lincoln!</vt:lpstr>
      <vt:lpstr>Apply Online</vt:lpstr>
      <vt:lpstr>Contacts</vt:lpstr>
      <vt:lpstr>PowerPoint Presentation</vt:lpstr>
      <vt:lpstr>Backup slides</vt:lpstr>
      <vt:lpstr>CSE Vision</vt:lpstr>
      <vt:lpstr>CSE Vision</vt:lpstr>
      <vt:lpstr>Graduate Student Information</vt:lpstr>
      <vt:lpstr>Graduation Information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Jake Strange</dc:creator>
  <cp:lastModifiedBy>Matthew Dwyer</cp:lastModifiedBy>
  <cp:revision>63</cp:revision>
  <dcterms:created xsi:type="dcterms:W3CDTF">2014-10-09T20:58:32Z</dcterms:created>
  <dcterms:modified xsi:type="dcterms:W3CDTF">2016-10-20T20:06:30Z</dcterms:modified>
</cp:coreProperties>
</file>